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Hi Melody"/>
      <p:regular r:id="rId23"/>
    </p:embeddedFont>
    <p:embeddedFont>
      <p:font typeface="Gamja Flower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GamjaFlower-regular.fntdata"/><Relationship Id="rId12" Type="http://schemas.openxmlformats.org/officeDocument/2006/relationships/slide" Target="slides/slide7.xml"/><Relationship Id="rId23" Type="http://schemas.openxmlformats.org/officeDocument/2006/relationships/font" Target="fonts/HiMelod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저희는 GDSC 해커톤에 참가하게 된, 어플 ‘줍깅’을 개발한 21팀 ‘Plocka’ 팀입니다.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1c61fd985_5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1c61fd985_5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*메인(플로깅) 화면과 기록 페이지 시연 화면*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1c61fd985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1c61fd985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*플로깅과 환경 관련 뉴스와 피드를 한 눈에 확인할 수 있고, 플로깅 관련 상품 구매도 안내해준다는 내용*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기업, 단체에서 플로깅 관련 이벤트를 많이 주최하고 있습니다. 그 예시로 곰표에서 곰표 포대에 쓰레기를 담아 정상까지 올라가면 곰표 굿즈를 무료로 나눠주는 플로깅 이벤트를 주최했습니다.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이처럼 재밌고 다양한 플로깅 행</a:t>
            </a:r>
            <a:r>
              <a:rPr lang="ko"/>
              <a:t>사를 플로깅 앱 내 </a:t>
            </a:r>
            <a:r>
              <a:rPr lang="ko"/>
              <a:t>뉴스와 피드로 제공해 참여도를 높일 수 있습니다. !!!!!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행사 뿐만 아니라, 수익금의 일부를 환경단체에 기부하는 친환경 소재 플로깅 키트도 존재합니다.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지그재그와 같은 플로깅 키트 통합 판매 서비스로 제공해줌으로써 환경 보호에 적극적인 동참을 이끌 수 있습니다 !!!!!!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1c61fd985_5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1c61fd985_5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*피드 페이지와 상점 페이지 시연 화면*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1c61fd985_5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1c61fd985_5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*레벨 시스템과 플로깅 챌린지 시스템, 순위 시스템을 통해 지속적인 플로깅 활동을 돕는다는 내용*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플로깅 앱에는 레벨 시스템과 플로깅 챌린지 시스템이 존재합니다.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레벨시스템은 </a:t>
            </a:r>
            <a:r>
              <a:rPr lang="ko"/>
              <a:t>플로깅 횟수에 따라 </a:t>
            </a:r>
            <a:r>
              <a:rPr lang="ko"/>
              <a:t>레벨이 주어집니다.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플로깅, 러닝 기록을 바탕으로 챌린지를 채워나갈 수 있습니다. 예를 들면 플로깅 50번 + 50 km 이상 러닝한 경우 챌린지에 따라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‘나도 이젠 플로깅전문가’ 와 같은 벳지를 부여해 플로깅에 대한 동기부여를 줄 수 있습니다 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1c61fd985_5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1c61fd985_5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*마이페이지와 순위 페이지 시연 화면*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1c61fd985_5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1c61fd985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*프론트에서 이용한 개발환경과 백엔드에서 이용한 개발환경 설명하는 내용* </a:t>
            </a:r>
            <a:br>
              <a:rPr lang="ko"/>
            </a:br>
            <a:r>
              <a:rPr lang="ko"/>
              <a:t>백엔드 는 google cloud storage를 이용하여 사진을 저장하였고 구글 소셜로그인을 이용하여 jwt를 발급했습니다.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gcp의 VM인스턴스를 이용하여 백엔드 서버를 구축했고 SQL을 이용하여 데이터베이스 서버를 구축했습니다.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1c61fd985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1c61fd985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*구글맵 트레이싱 기능의 완성도 향상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플로깅 크루(커뮤니티) 형성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자체 제작 플로깅 키트 판매 : 키트 판매 수익 일부를 환경 보호 단체에 기부*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플로깅 이벤트 주최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1c61fd985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1c61fd985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2a09dbe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2a09dbe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보이시는 목차처럼 팀원 소개부터 시작하여, 간략한 서비스 기획 배경을 넘어 서비스를 설명해드리고 마지막으로 개발 설명과 향후 계획을 말씀드린 뒤 발표를 마치겠습니다.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1c61fd98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1c61fd98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Plocka의 구성원으로는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프론트 엔드 개발자로서 김서연님, 박철현님,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저희 리더이자 백엔드 개발자로 참여하신 홍민주님, 그리고 마찬가지로 백엔드 개발자 이하늘님이 있습니다.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1c61fd98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1c61fd98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플로깅이란 ‘이삭을 줍는다’는 뜻인 스웨덴어 ‘Plocka Upp’과 영어 ‘Jogging’의 합성어로써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조깅하면서 쓰레기를 줍는 환경 보호 운동을 뜻합니다.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1c61fd985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1c61fd985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2016년 스웨덴에서 시작된 플로깅은 스포츠와 환경 보호를 촉진하기 위해 시작된 운동으로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우리나라를 포함하여 세계적으로 확산되고 있는 활동입니다.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1c61fd985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1c61fd98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이에 영감을 받아 UN 지속가능발전 목표의 13번째인 기후변화 대응에 부합하는 주제로써,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설명드린 플로깅 활동을 지원하는 어플을 만들기로 하였습니다.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c61fd985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c61fd985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앱 ‘줍깅’의 목표는 플로깅이 지향하는 두 가지 목적인 ‘환경 보호’와 ‘운동’ 두 가지를 모두 만족시킬 수 있는 앱입니다.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1c61fd985_5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1c61fd985_5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*로그인 페이지 시연 화면*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1c61fd985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1c61fd985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실시간으로 지도 위에 러닝 경로가 기록되고,  소모 칼로리, 평균 페이스 등의 정보를 통계로 확인할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러닝 시 주운 쓰레기를 사진으로 인증하고, 이를 순위로 확장시킴으로써 사람들의 플로깅 활동을 적극 지향합니다.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러닝 시 발견한 쓰레기통 위치를 지도 상에 핀으로 나타내 공유 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이처럼 누구나 쉽게 참여 가능하도록 플로깅 활동을 대중화하는 것이 저희의 목적입니다.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*실시간 지도 통해서 뛰는 경로가 기록되고, 그걸 기록하고 통계로 확인할 수 있다는 내용. 해당 부분이 순위로도 확장된다는 내용*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Relationship Id="rId4" Type="http://schemas.openxmlformats.org/officeDocument/2006/relationships/image" Target="../media/image3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Relationship Id="rId4" Type="http://schemas.openxmlformats.org/officeDocument/2006/relationships/image" Target="../media/image1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10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235500" y="1397775"/>
            <a:ext cx="2916000" cy="13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8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줍깅</a:t>
            </a:r>
            <a:endParaRPr b="1" sz="78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35500" y="2706525"/>
            <a:ext cx="29160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  <a:latin typeface="Hi Melody"/>
                <a:ea typeface="Hi Melody"/>
                <a:cs typeface="Hi Melody"/>
                <a:sym typeface="Hi Melody"/>
              </a:rPr>
              <a:t>지구와 나를 위한</a:t>
            </a:r>
            <a:endParaRPr sz="2000">
              <a:solidFill>
                <a:srgbClr val="FFFFFF"/>
              </a:solidFill>
              <a:latin typeface="Hi Melody"/>
              <a:ea typeface="Hi Melody"/>
              <a:cs typeface="Hi Melody"/>
              <a:sym typeface="Hi Melod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  <a:latin typeface="Hi Melody"/>
                <a:ea typeface="Hi Melody"/>
                <a:cs typeface="Hi Melody"/>
                <a:sym typeface="Hi Melody"/>
              </a:rPr>
              <a:t>플로깅 어플</a:t>
            </a:r>
            <a:endParaRPr sz="2000">
              <a:solidFill>
                <a:srgbClr val="FFFFFF"/>
              </a:solidFill>
              <a:latin typeface="Hi Melody"/>
              <a:ea typeface="Hi Melody"/>
              <a:cs typeface="Hi Melody"/>
              <a:sym typeface="Hi Melody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5836575" y="2570650"/>
            <a:ext cx="1458600" cy="9219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594625" y="2276150"/>
            <a:ext cx="1620000" cy="113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 rot="10800000">
            <a:off x="2025225" y="1397775"/>
            <a:ext cx="1458600" cy="9219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>
            <a:off x="2115900" y="1476100"/>
            <a:ext cx="1620000" cy="113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0" y="84675"/>
            <a:ext cx="9762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14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3576075" y="-74725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78675" y="2441725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3823625" y="3599125"/>
            <a:ext cx="169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MAIN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PAGE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190" y="0"/>
            <a:ext cx="24837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5876175" y="-49800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5704825" y="0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3833875" y="930900"/>
            <a:ext cx="187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RECORD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PAGE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84675"/>
            <a:ext cx="2399429" cy="505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2500"/>
            <a:ext cx="3203426" cy="32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 flipH="1">
            <a:off x="3074275" y="1312500"/>
            <a:ext cx="646800" cy="663600"/>
          </a:xfrm>
          <a:prstGeom prst="flowChartMagneticTap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3266125" y="1312500"/>
            <a:ext cx="24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4"/>
                </a:solidFill>
              </a:rPr>
              <a:t>!</a:t>
            </a:r>
            <a:endParaRPr b="1" sz="3000">
              <a:solidFill>
                <a:schemeClr val="accent4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b="0" l="6725" r="6045" t="0"/>
          <a:stretch/>
        </p:blipFill>
        <p:spPr>
          <a:xfrm>
            <a:off x="5475375" y="1209275"/>
            <a:ext cx="2974174" cy="341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9187" y="784375"/>
            <a:ext cx="4024376" cy="42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0" y="84675"/>
            <a:ext cx="9762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14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3576075" y="-74725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3778675" y="2441725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3823625" y="3599125"/>
            <a:ext cx="169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FEED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PAGE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5876175" y="-49800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5704825" y="0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3833875" y="930900"/>
            <a:ext cx="187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SHOP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PAGE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056" y="0"/>
            <a:ext cx="24395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0"/>
            <a:ext cx="24396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24" y="1244400"/>
            <a:ext cx="3346925" cy="335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/>
          <p:nvPr/>
        </p:nvSpPr>
        <p:spPr>
          <a:xfrm>
            <a:off x="-232300" y="1692375"/>
            <a:ext cx="10452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-232300" y="4181175"/>
            <a:ext cx="10452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7453925" y="1692375"/>
            <a:ext cx="16881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3870300" y="1692375"/>
            <a:ext cx="20529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3870300" y="4181175"/>
            <a:ext cx="56037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050" y="1135029"/>
            <a:ext cx="3818200" cy="382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0" y="84675"/>
            <a:ext cx="9762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14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3576075" y="-74725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3778675" y="2441725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3823625" y="3599125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MYPAGE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5876175" y="-49800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5704825" y="0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3833875" y="930900"/>
            <a:ext cx="187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RANKING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PAGE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525" y="0"/>
            <a:ext cx="2443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072" y="0"/>
            <a:ext cx="2443175" cy="514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개발 설명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50" y="1044875"/>
            <a:ext cx="2270000" cy="409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2644850" y="1559650"/>
            <a:ext cx="18012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2644850" y="4081625"/>
            <a:ext cx="18012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4855625" y="1248000"/>
            <a:ext cx="393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</a:t>
            </a:r>
            <a:r>
              <a:rPr lang="ko" sz="1800">
                <a:solidFill>
                  <a:schemeClr val="lt1"/>
                </a:solidFill>
              </a:rPr>
              <a:t>react-native-maps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   (Google Map)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4855625" y="1867600"/>
            <a:ext cx="293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expo-location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4855625" y="2308400"/>
            <a:ext cx="293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</a:t>
            </a:r>
            <a:r>
              <a:rPr lang="ko" sz="1800">
                <a:solidFill>
                  <a:schemeClr val="lt1"/>
                </a:solidFill>
              </a:rPr>
              <a:t>react-native-chart-kit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7625" y="1044887"/>
            <a:ext cx="908879" cy="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525" y="2041714"/>
            <a:ext cx="995075" cy="9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/>
          <p:nvPr/>
        </p:nvSpPr>
        <p:spPr>
          <a:xfrm>
            <a:off x="4695525" y="1180150"/>
            <a:ext cx="30198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4695525" y="2804588"/>
            <a:ext cx="27210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4695525" y="1239750"/>
            <a:ext cx="59700" cy="160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5825" y="2336016"/>
            <a:ext cx="1259356" cy="133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>
            <a:off x="4695525" y="4857900"/>
            <a:ext cx="30198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4695525" y="3281838"/>
            <a:ext cx="27210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4695525" y="3303900"/>
            <a:ext cx="59700" cy="160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0979" y="2199950"/>
            <a:ext cx="1417519" cy="16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0275" y="2770100"/>
            <a:ext cx="578875" cy="5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4874625" y="3332400"/>
            <a:ext cx="39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google cloud storage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874625" y="3809800"/>
            <a:ext cx="39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google oauth2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4874625" y="4287200"/>
            <a:ext cx="39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gcp</a:t>
            </a:r>
            <a:r>
              <a:rPr lang="ko" sz="1300">
                <a:solidFill>
                  <a:schemeClr val="lt1"/>
                </a:solidFill>
              </a:rPr>
              <a:t>의</a:t>
            </a:r>
            <a:r>
              <a:rPr lang="ko" sz="1800">
                <a:solidFill>
                  <a:schemeClr val="lt1"/>
                </a:solidFill>
              </a:rPr>
              <a:t> VM</a:t>
            </a:r>
            <a:r>
              <a:rPr lang="ko" sz="1300">
                <a:solidFill>
                  <a:schemeClr val="lt1"/>
                </a:solidFill>
              </a:rPr>
              <a:t>인스턴스</a:t>
            </a:r>
            <a:r>
              <a:rPr lang="ko" sz="1800">
                <a:solidFill>
                  <a:schemeClr val="lt1"/>
                </a:solidFill>
              </a:rPr>
              <a:t>, SQL </a:t>
            </a:r>
            <a:r>
              <a:rPr lang="ko" sz="1300">
                <a:solidFill>
                  <a:schemeClr val="lt1"/>
                </a:solidFill>
              </a:rPr>
              <a:t>사용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6925" y="3809738"/>
            <a:ext cx="908875" cy="9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7288" y="3407277"/>
            <a:ext cx="921948" cy="3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향후 계획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5" y="1312500"/>
            <a:ext cx="1440450" cy="14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50" y="3252100"/>
            <a:ext cx="1208100" cy="12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82650"/>
            <a:ext cx="1141701" cy="114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7313" y="3252088"/>
            <a:ext cx="1291075" cy="12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1908125" y="1879663"/>
            <a:ext cx="24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트레이싱 완성도 향상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2060525" y="3663488"/>
            <a:ext cx="24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플로깅 크루 형성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945775" y="1748863"/>
            <a:ext cx="243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자체 제작 플로깅 키트 판매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6108975" y="3663488"/>
            <a:ext cx="24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환경 보호 단체 기부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2350050" y="19681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57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Q &amp; A</a:t>
            </a:r>
            <a:endParaRPr b="1" sz="57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101250"/>
            <a:ext cx="10047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목차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팀원 소개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기획 배경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개발 설명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향후 계획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Q&amp;A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101250"/>
            <a:ext cx="18042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팀원 소개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3898500" cy="3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프론트엔드 (React Native)</a:t>
            </a:r>
            <a:b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</a:br>
            <a:b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</a:b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-   김서연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Char char="-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박철현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1524000" y="1809750"/>
            <a:ext cx="73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0" y="1247725"/>
            <a:ext cx="3898500" cy="3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백엔드 </a:t>
            </a:r>
            <a:r>
              <a:rPr b="1" lang="ko" sz="27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(Spring)</a:t>
            </a:r>
            <a:b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</a:br>
            <a:b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</a:b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-   홍민주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Char char="-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이하늘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기획 배경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-149325" y="1778750"/>
            <a:ext cx="85206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# 플로깅(Plogging) 이란?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‘이삭을 줍는다’는 뜻인 스웨덴어 ‘Plocka Upp’과 영어 ‘Jogging’의 합성어</a:t>
            </a:r>
            <a:endParaRPr b="1" sz="2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500">
                <a:solidFill>
                  <a:srgbClr val="FF9900"/>
                </a:solidFill>
                <a:latin typeface="Gamja Flower"/>
                <a:ea typeface="Gamja Flower"/>
                <a:cs typeface="Gamja Flower"/>
                <a:sym typeface="Gamja Flower"/>
              </a:rPr>
              <a:t>즉!</a:t>
            </a:r>
            <a:r>
              <a:rPr b="1" lang="ko" sz="3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b="1" lang="ko" sz="2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조깅하면서 쓰레기를 줍는 환경 보호 운동입니다.</a:t>
            </a:r>
            <a:endParaRPr b="1" sz="2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613" y="714375"/>
            <a:ext cx="269557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기획 배경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08150" y="2328975"/>
            <a:ext cx="89277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2016년 스웨덴에서 시작된 플로깅은,</a:t>
            </a:r>
            <a:endParaRPr b="1" sz="21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스포츠와 환경 보호를 촉진하기 위해 시작된 운동으로,</a:t>
            </a:r>
            <a:endParaRPr b="1" sz="21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스페인, 미국, 영국, 인도 등 세계 각국에서 조직적인 커뮤니티를 형성하였으며</a:t>
            </a:r>
            <a:endParaRPr b="1" sz="21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현재 우리나라에서도 활발한 운동을 이어나가고 있는 세계적인 활동입니다.</a:t>
            </a:r>
            <a:endParaRPr b="1" sz="21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50" y="1586525"/>
            <a:ext cx="667131" cy="7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34922" l="13657" r="21951" t="32705"/>
          <a:stretch/>
        </p:blipFill>
        <p:spPr>
          <a:xfrm>
            <a:off x="616675" y="1490875"/>
            <a:ext cx="2032175" cy="9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기획 배경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75" y="1134050"/>
            <a:ext cx="1528599" cy="15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-62175" y="2647075"/>
            <a:ext cx="3195300" cy="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5948700" y="2647075"/>
            <a:ext cx="3195300" cy="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125" y="1312501"/>
            <a:ext cx="2803725" cy="317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212" y="1364038"/>
            <a:ext cx="1470803" cy="2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112700" y="828050"/>
            <a:ext cx="2063325" cy="3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3396500" y="3646575"/>
            <a:ext cx="1878000" cy="28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5">
            <a:alphaModFix/>
          </a:blip>
          <a:srcRect b="0" l="9513" r="48280" t="0"/>
          <a:stretch/>
        </p:blipFill>
        <p:spPr>
          <a:xfrm>
            <a:off x="863512" y="3573975"/>
            <a:ext cx="1760225" cy="8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6">
            <a:alphaModFix/>
          </a:blip>
          <a:srcRect b="0" l="53213" r="13310" t="0"/>
          <a:stretch/>
        </p:blipFill>
        <p:spPr>
          <a:xfrm>
            <a:off x="6112700" y="3640361"/>
            <a:ext cx="2063324" cy="129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5813" y="2012750"/>
            <a:ext cx="1519375" cy="15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-713450" y="1496350"/>
            <a:ext cx="72840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-1251900" y="4514125"/>
            <a:ext cx="72840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8176025" y="4447750"/>
            <a:ext cx="15195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7827600" y="1496350"/>
            <a:ext cx="15195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960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14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550" y="907675"/>
            <a:ext cx="1845525" cy="38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6049050" y="-49800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6605550" y="445975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LOGIN PAGE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989650" y="1512375"/>
            <a:ext cx="37287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ko" sz="12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구글 Oauth API와 expo-google-app-auth 를 통해 유저 정보 받기  </a:t>
            </a:r>
            <a:endParaRPr sz="12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Courier New"/>
              <a:buAutoNum type="arabicPeriod"/>
            </a:pPr>
            <a:r>
              <a:rPr lang="ko" sz="12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유저 이메일을 통해 JWT 발급</a:t>
            </a:r>
            <a:endParaRPr sz="12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75" y="944614"/>
            <a:ext cx="2090051" cy="3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650" y="1274225"/>
            <a:ext cx="3052175" cy="30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 rot="-454327">
            <a:off x="2668183" y="1939355"/>
            <a:ext cx="2470140" cy="3118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 rot="539480">
            <a:off x="2743284" y="3900346"/>
            <a:ext cx="2387943" cy="4094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 rot="-454438">
            <a:off x="8308544" y="1297260"/>
            <a:ext cx="1153968" cy="4026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 rot="539670">
            <a:off x="6742390" y="4723091"/>
            <a:ext cx="4125631" cy="2061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 rot="-454073">
            <a:off x="-143489" y="2475160"/>
            <a:ext cx="1145780" cy="2482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 rot="539258">
            <a:off x="-193236" y="3381575"/>
            <a:ext cx="1309680" cy="4123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297443">
            <a:off x="2872841" y="1038537"/>
            <a:ext cx="2131842" cy="384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3E8E7E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